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0" r:id="rId9"/>
    <p:sldId id="261" r:id="rId10"/>
  </p:sldIdLst>
  <p:sldSz cx="9144000" cy="5143500" type="screen16x9"/>
  <p:notesSz cx="6858000" cy="9144000"/>
  <p:embeddedFontLst>
    <p:embeddedFont>
      <p:font typeface="Dancing Script" panose="020B0604020202020204" charset="0"/>
      <p:regular r:id="rId12"/>
      <p:bold r:id="rId13"/>
    </p:embeddedFont>
    <p:embeddedFont>
      <p:font typeface="Delius Swash Caps" panose="020B0604020202020204" charset="0"/>
      <p:regular r:id="rId14"/>
    </p:embeddedFont>
    <p:embeddedFont>
      <p:font typeface="Roboto Condensed Light" panose="02000000000000000000" pitchFamily="2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1B99E4-9F57-41A1-AD24-48C014ECF351}">
  <a:tblStyle styleId="{181B99E4-9F57-41A1-AD24-48C014ECF3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d1982dd69e_0_20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d1982dd69e_0_20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7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lenguaj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cepto.de/linguistic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>
            <a:spLocks noGrp="1"/>
          </p:cNvSpPr>
          <p:nvPr>
            <p:ph type="ctrTitle"/>
          </p:nvPr>
        </p:nvSpPr>
        <p:spPr>
          <a:xfrm>
            <a:off x="2587790" y="1044694"/>
            <a:ext cx="6206025" cy="24302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EC" sz="9600" b="1" dirty="0">
                <a:solidFill>
                  <a:schemeClr val="dk1"/>
                </a:solidFill>
              </a:rPr>
              <a:t>L</a:t>
            </a:r>
            <a:r>
              <a:rPr lang="en" sz="9600" b="1" dirty="0">
                <a:solidFill>
                  <a:schemeClr val="dk1"/>
                </a:solidFill>
              </a:rPr>
              <a:t>a Oración</a:t>
            </a:r>
            <a:endParaRPr sz="9600" b="1" dirty="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  <p:sp>
        <p:nvSpPr>
          <p:cNvPr id="1870" name="Google Shape;1870;p49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Maestrante: Jennifer Ronquillo Chiriguaya</a:t>
            </a:r>
            <a:endParaRPr dirty="0"/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907246" y="1419546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238473" y="86837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 rot="747594">
            <a:off x="5584623" y="4393889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31849" y="3741129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E600B94-1808-3B8C-8F74-6C8F45C6A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12" t="-100" b="37937"/>
          <a:stretch/>
        </p:blipFill>
        <p:spPr>
          <a:xfrm>
            <a:off x="4053840" y="418400"/>
            <a:ext cx="2530635" cy="1119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0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L</a:t>
            </a:r>
            <a:r>
              <a:rPr lang="en" dirty="0"/>
              <a:t>a oración</a:t>
            </a:r>
            <a:endParaRPr dirty="0"/>
          </a:p>
        </p:txBody>
      </p:sp>
      <p:grpSp>
        <p:nvGrpSpPr>
          <p:cNvPr id="1937" name="Google Shape;1937;p50"/>
          <p:cNvGrpSpPr/>
          <p:nvPr/>
        </p:nvGrpSpPr>
        <p:grpSpPr>
          <a:xfrm>
            <a:off x="7811863" y="2231236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0"/>
          <p:cNvGrpSpPr/>
          <p:nvPr/>
        </p:nvGrpSpPr>
        <p:grpSpPr>
          <a:xfrm rot="549047">
            <a:off x="-602981" y="3411759"/>
            <a:ext cx="1653892" cy="539981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57CC2-B6B1-3F79-8154-19027E6B4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es-ES" sz="1800" dirty="0"/>
              <a:t>La oración es una de las estructuras del </a:t>
            </a:r>
            <a:r>
              <a:rPr lang="es-ES" sz="1800" dirty="0">
                <a:hlinkClick r:id="rId3"/>
              </a:rPr>
              <a:t>lenguaje</a:t>
            </a:r>
            <a:r>
              <a:rPr lang="es-ES" sz="1800" dirty="0"/>
              <a:t> verbal que más se ha estudiado a lo largo de la historia de la </a:t>
            </a:r>
            <a:r>
              <a:rPr lang="es-ES" sz="1800" dirty="0">
                <a:hlinkClick r:id="rId4"/>
              </a:rPr>
              <a:t>lingüística</a:t>
            </a:r>
            <a:r>
              <a:rPr lang="es-ES" sz="1800" dirty="0"/>
              <a:t> desde distintas aproximaciones, tanto sintácticas como semánticas y fonológicas, dado que es una unidad común a todos los idiomas. </a:t>
            </a:r>
          </a:p>
          <a:p>
            <a:pPr marL="152400" indent="0" algn="just">
              <a:buNone/>
            </a:pPr>
            <a:r>
              <a:rPr lang="es-ES" sz="1800" dirty="0"/>
              <a:t>Sin embargo, las oraciones pueden variar significativamente de una lengua a otra.</a:t>
            </a:r>
          </a:p>
          <a:p>
            <a:pPr marL="152400" indent="0" algn="just">
              <a:buNone/>
            </a:pPr>
            <a:endParaRPr lang="es-ES" sz="1800" dirty="0"/>
          </a:p>
          <a:p>
            <a:pPr marL="152400" indent="0" algn="just">
              <a:buNone/>
            </a:pPr>
            <a:r>
              <a:rPr lang="es-ES" sz="1800" b="1" dirty="0"/>
              <a:t>La oración es la palabra o conjunto de palabras que tiene sentido propio y establece un acto de comunicación entre el hablante y el oyente.</a:t>
            </a:r>
            <a:endParaRPr lang="es-ES" b="1" u="none" strike="noStrike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8B7BD0E-465D-3E14-9490-6CB847233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350" y="2369720"/>
            <a:ext cx="7361400" cy="2032000"/>
          </a:xfrm>
        </p:spPr>
        <p:txBody>
          <a:bodyPr/>
          <a:lstStyle/>
          <a:p>
            <a:pPr marL="152400" indent="0" algn="just">
              <a:buNone/>
            </a:pPr>
            <a:r>
              <a:rPr lang="es-ES" sz="2000" dirty="0"/>
              <a:t>El significado de una oración viene dado por los siguientes aspectos:</a:t>
            </a:r>
          </a:p>
          <a:p>
            <a:pPr marL="152400" indent="0" algn="just">
              <a:buNone/>
            </a:pPr>
            <a:endParaRPr lang="es-ES" sz="2000" dirty="0"/>
          </a:p>
          <a:p>
            <a:pPr marL="438150" indent="-285750" algn="just">
              <a:buFont typeface="Wingdings" panose="05000000000000000000" pitchFamily="2" charset="2"/>
              <a:buChar char="q"/>
            </a:pPr>
            <a:r>
              <a:rPr lang="es-ES" sz="2000" dirty="0"/>
              <a:t>El significado de las palabras que la componen.</a:t>
            </a:r>
          </a:p>
          <a:p>
            <a:pPr marL="438150" indent="-285750" algn="just">
              <a:buFont typeface="Wingdings" panose="05000000000000000000" pitchFamily="2" charset="2"/>
              <a:buChar char="q"/>
            </a:pPr>
            <a:r>
              <a:rPr lang="es-ES" sz="2000" dirty="0"/>
              <a:t>Por la función que esas palabras realizan.</a:t>
            </a:r>
          </a:p>
          <a:p>
            <a:pPr marL="438150" indent="-285750" algn="just">
              <a:buFont typeface="Wingdings" panose="05000000000000000000" pitchFamily="2" charset="2"/>
              <a:buChar char="q"/>
            </a:pPr>
            <a:r>
              <a:rPr lang="es-ES" sz="2000" dirty="0"/>
              <a:t>Por la entonación que el hablante imprime a la misma.</a:t>
            </a:r>
            <a:endParaRPr lang="es-EC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F67027-D153-AF82-4B3C-24FDDFDB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280680"/>
            <a:ext cx="7717500" cy="444600"/>
          </a:xfrm>
        </p:spPr>
        <p:txBody>
          <a:bodyPr/>
          <a:lstStyle/>
          <a:p>
            <a:r>
              <a:rPr lang="es-ES" dirty="0"/>
              <a:t>El significado de la oración y la entonación</a:t>
            </a:r>
            <a:br>
              <a:rPr lang="es-ES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420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Partes de la oración</a:t>
            </a:r>
            <a:endParaRPr dirty="0"/>
          </a:p>
        </p:txBody>
      </p:sp>
      <p:sp>
        <p:nvSpPr>
          <p:cNvPr id="1960" name="Google Shape;1960;p51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dirty="0"/>
              <a:t>D</a:t>
            </a:r>
            <a:r>
              <a:rPr lang="en" dirty="0"/>
              <a:t>e quien se habla en la oracion.</a:t>
            </a:r>
            <a:endParaRPr dirty="0"/>
          </a:p>
        </p:txBody>
      </p:sp>
      <p:sp>
        <p:nvSpPr>
          <p:cNvPr id="1961" name="Google Shape;1961;p51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Sujeto  </a:t>
            </a:r>
            <a:endParaRPr dirty="0"/>
          </a:p>
        </p:txBody>
      </p:sp>
      <p:sp>
        <p:nvSpPr>
          <p:cNvPr id="1962" name="Google Shape;1962;p51"/>
          <p:cNvSpPr txBox="1">
            <a:spLocks noGrp="1"/>
          </p:cNvSpPr>
          <p:nvPr>
            <p:ph type="title" idx="3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63" name="Google Shape;1963;p51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P</a:t>
            </a:r>
            <a:r>
              <a:rPr lang="en" dirty="0"/>
              <a:t>redicado </a:t>
            </a:r>
            <a:endParaRPr dirty="0"/>
          </a:p>
        </p:txBody>
      </p:sp>
      <p:sp>
        <p:nvSpPr>
          <p:cNvPr id="1964" name="Google Shape;1964;p51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dirty="0"/>
              <a:t>E</a:t>
            </a:r>
            <a:r>
              <a:rPr lang="en" dirty="0"/>
              <a:t>s lo que se dice del sujeto.</a:t>
            </a:r>
            <a:endParaRPr dirty="0"/>
          </a:p>
        </p:txBody>
      </p:sp>
      <p:sp>
        <p:nvSpPr>
          <p:cNvPr id="1965" name="Google Shape;1965;p51"/>
          <p:cNvSpPr txBox="1">
            <a:spLocks noGrp="1"/>
          </p:cNvSpPr>
          <p:nvPr>
            <p:ph type="title" idx="6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66" name="Google Shape;1966;p51"/>
          <p:cNvSpPr txBox="1">
            <a:spLocks noGrp="1"/>
          </p:cNvSpPr>
          <p:nvPr>
            <p:ph type="title" idx="7"/>
          </p:nvPr>
        </p:nvSpPr>
        <p:spPr>
          <a:xfrm>
            <a:off x="4234159" y="3401288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</a:t>
            </a:r>
            <a:r>
              <a:rPr lang="en" dirty="0"/>
              <a:t>erbo </a:t>
            </a:r>
            <a:endParaRPr dirty="0"/>
          </a:p>
        </p:txBody>
      </p:sp>
      <p:sp>
        <p:nvSpPr>
          <p:cNvPr id="1967" name="Google Shape;1967;p51"/>
          <p:cNvSpPr txBox="1">
            <a:spLocks noGrp="1"/>
          </p:cNvSpPr>
          <p:nvPr>
            <p:ph type="subTitle" idx="8"/>
          </p:nvPr>
        </p:nvSpPr>
        <p:spPr>
          <a:xfrm>
            <a:off x="4234171" y="3861413"/>
            <a:ext cx="2223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dirty="0"/>
              <a:t>L</a:t>
            </a:r>
            <a:r>
              <a:rPr lang="en" dirty="0"/>
              <a:t>a acción que realiza el sujeto.</a:t>
            </a:r>
            <a:endParaRPr dirty="0"/>
          </a:p>
        </p:txBody>
      </p:sp>
      <p:sp>
        <p:nvSpPr>
          <p:cNvPr id="1968" name="Google Shape;1968;p51"/>
          <p:cNvSpPr txBox="1">
            <a:spLocks noGrp="1"/>
          </p:cNvSpPr>
          <p:nvPr>
            <p:ph type="title" idx="9"/>
          </p:nvPr>
        </p:nvSpPr>
        <p:spPr>
          <a:xfrm>
            <a:off x="3193786" y="3438024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972" name="Google Shape;1972;p51"/>
          <p:cNvGrpSpPr/>
          <p:nvPr/>
        </p:nvGrpSpPr>
        <p:grpSpPr>
          <a:xfrm>
            <a:off x="1101758" y="1852727"/>
            <a:ext cx="900900" cy="824524"/>
            <a:chOff x="-164200" y="1462250"/>
            <a:chExt cx="1037425" cy="949475"/>
          </a:xfrm>
        </p:grpSpPr>
        <p:sp>
          <p:nvSpPr>
            <p:cNvPr id="197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51"/>
          <p:cNvGrpSpPr/>
          <p:nvPr/>
        </p:nvGrpSpPr>
        <p:grpSpPr>
          <a:xfrm>
            <a:off x="3154720" y="3485588"/>
            <a:ext cx="900900" cy="824524"/>
            <a:chOff x="-164200" y="1462250"/>
            <a:chExt cx="1037425" cy="949475"/>
          </a:xfrm>
        </p:grpSpPr>
        <p:sp>
          <p:nvSpPr>
            <p:cNvPr id="1999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51"/>
          <p:cNvGrpSpPr/>
          <p:nvPr/>
        </p:nvGrpSpPr>
        <p:grpSpPr>
          <a:xfrm>
            <a:off x="4781311" y="1852727"/>
            <a:ext cx="900900" cy="824524"/>
            <a:chOff x="-164200" y="1462250"/>
            <a:chExt cx="1037425" cy="949475"/>
          </a:xfrm>
        </p:grpSpPr>
        <p:sp>
          <p:nvSpPr>
            <p:cNvPr id="2025" name="Google Shape;2025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52"/>
          <p:cNvSpPr txBox="1">
            <a:spLocks noGrp="1"/>
          </p:cNvSpPr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dirty="0"/>
              <a:t>S</a:t>
            </a:r>
            <a:r>
              <a:rPr lang="en" dirty="0"/>
              <a:t>ujeto </a:t>
            </a:r>
            <a:endParaRPr dirty="0"/>
          </a:p>
        </p:txBody>
      </p:sp>
      <p:sp>
        <p:nvSpPr>
          <p:cNvPr id="2126" name="Google Shape;2126;p52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El </a:t>
            </a:r>
            <a:r>
              <a:rPr lang="es-ES" b="1" dirty="0"/>
              <a:t>sujeto </a:t>
            </a:r>
            <a:r>
              <a:rPr lang="es-ES" dirty="0"/>
              <a:t>es quien efectúa la acción. Y de quien se habla en la oración.</a:t>
            </a:r>
            <a:endParaRPr dirty="0"/>
          </a:p>
        </p:txBody>
      </p:sp>
      <p:grpSp>
        <p:nvGrpSpPr>
          <p:cNvPr id="2127" name="Google Shape;2127;p52"/>
          <p:cNvGrpSpPr/>
          <p:nvPr/>
        </p:nvGrpSpPr>
        <p:grpSpPr>
          <a:xfrm>
            <a:off x="7580996" y="3673505"/>
            <a:ext cx="1002623" cy="934476"/>
            <a:chOff x="6556651" y="3032093"/>
            <a:chExt cx="1672432" cy="1558759"/>
          </a:xfrm>
        </p:grpSpPr>
        <p:sp>
          <p:nvSpPr>
            <p:cNvPr id="2128" name="Google Shape;2128;p52"/>
            <p:cNvSpPr/>
            <p:nvPr/>
          </p:nvSpPr>
          <p:spPr>
            <a:xfrm>
              <a:off x="6556651" y="3032093"/>
              <a:ext cx="1672432" cy="1558759"/>
            </a:xfrm>
            <a:custGeom>
              <a:avLst/>
              <a:gdLst/>
              <a:ahLst/>
              <a:cxnLst/>
              <a:rect l="l" t="t" r="r" b="b"/>
              <a:pathLst>
                <a:path w="49258" h="45910" extrusionOk="0">
                  <a:moveTo>
                    <a:pt x="25421" y="1"/>
                  </a:moveTo>
                  <a:cubicBezTo>
                    <a:pt x="15700" y="433"/>
                    <a:pt x="7346" y="6878"/>
                    <a:pt x="4429" y="16132"/>
                  </a:cubicBezTo>
                  <a:cubicBezTo>
                    <a:pt x="4429" y="16204"/>
                    <a:pt x="4393" y="16276"/>
                    <a:pt x="4393" y="16384"/>
                  </a:cubicBezTo>
                  <a:cubicBezTo>
                    <a:pt x="1" y="31075"/>
                    <a:pt x="10983" y="45873"/>
                    <a:pt x="26358" y="45909"/>
                  </a:cubicBezTo>
                  <a:lnTo>
                    <a:pt x="26322" y="45873"/>
                  </a:lnTo>
                  <a:lnTo>
                    <a:pt x="26322" y="45873"/>
                  </a:lnTo>
                  <a:cubicBezTo>
                    <a:pt x="26354" y="45874"/>
                    <a:pt x="26387" y="45874"/>
                    <a:pt x="26420" y="45874"/>
                  </a:cubicBezTo>
                  <a:cubicBezTo>
                    <a:pt x="34699" y="45874"/>
                    <a:pt x="42325" y="41344"/>
                    <a:pt x="46377" y="34099"/>
                  </a:cubicBezTo>
                  <a:cubicBezTo>
                    <a:pt x="46485" y="33955"/>
                    <a:pt x="46593" y="33811"/>
                    <a:pt x="46665" y="33667"/>
                  </a:cubicBezTo>
                  <a:cubicBezTo>
                    <a:pt x="48358" y="30355"/>
                    <a:pt x="49258" y="26718"/>
                    <a:pt x="49258" y="23045"/>
                  </a:cubicBezTo>
                  <a:lnTo>
                    <a:pt x="49258" y="22973"/>
                  </a:lnTo>
                  <a:cubicBezTo>
                    <a:pt x="49258" y="16780"/>
                    <a:pt x="46773" y="10875"/>
                    <a:pt x="42381" y="6590"/>
                  </a:cubicBezTo>
                  <a:lnTo>
                    <a:pt x="42237" y="6446"/>
                  </a:lnTo>
                  <a:cubicBezTo>
                    <a:pt x="42165" y="6374"/>
                    <a:pt x="42093" y="6338"/>
                    <a:pt x="42021" y="6266"/>
                  </a:cubicBezTo>
                  <a:cubicBezTo>
                    <a:pt x="41300" y="5582"/>
                    <a:pt x="40544" y="4970"/>
                    <a:pt x="39788" y="4358"/>
                  </a:cubicBezTo>
                  <a:cubicBezTo>
                    <a:pt x="39680" y="4322"/>
                    <a:pt x="39608" y="4250"/>
                    <a:pt x="39536" y="4214"/>
                  </a:cubicBezTo>
                  <a:cubicBezTo>
                    <a:pt x="35683" y="1477"/>
                    <a:pt x="31074" y="37"/>
                    <a:pt x="26322" y="37"/>
                  </a:cubicBezTo>
                  <a:lnTo>
                    <a:pt x="25961" y="37"/>
                  </a:lnTo>
                  <a:cubicBezTo>
                    <a:pt x="25817" y="1"/>
                    <a:pt x="25673" y="1"/>
                    <a:pt x="25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2"/>
            <p:cNvSpPr/>
            <p:nvPr/>
          </p:nvSpPr>
          <p:spPr>
            <a:xfrm>
              <a:off x="6583542" y="3112797"/>
              <a:ext cx="1556315" cy="1379117"/>
            </a:xfrm>
            <a:custGeom>
              <a:avLst/>
              <a:gdLst/>
              <a:ahLst/>
              <a:cxnLst/>
              <a:rect l="l" t="t" r="r" b="b"/>
              <a:pathLst>
                <a:path w="45838" h="40619" extrusionOk="0">
                  <a:moveTo>
                    <a:pt x="24665" y="0"/>
                  </a:moveTo>
                  <a:cubicBezTo>
                    <a:pt x="9038" y="649"/>
                    <a:pt x="1" y="17932"/>
                    <a:pt x="8354" y="31146"/>
                  </a:cubicBezTo>
                  <a:cubicBezTo>
                    <a:pt x="12350" y="37494"/>
                    <a:pt x="18929" y="40618"/>
                    <a:pt x="25499" y="40618"/>
                  </a:cubicBezTo>
                  <a:cubicBezTo>
                    <a:pt x="32605" y="40618"/>
                    <a:pt x="39699" y="36963"/>
                    <a:pt x="43497" y="29778"/>
                  </a:cubicBezTo>
                  <a:cubicBezTo>
                    <a:pt x="43533" y="29706"/>
                    <a:pt x="43569" y="29634"/>
                    <a:pt x="43605" y="29562"/>
                  </a:cubicBezTo>
                  <a:cubicBezTo>
                    <a:pt x="43641" y="29454"/>
                    <a:pt x="43713" y="29346"/>
                    <a:pt x="43749" y="29238"/>
                  </a:cubicBezTo>
                  <a:cubicBezTo>
                    <a:pt x="45117" y="26465"/>
                    <a:pt x="45837" y="23405"/>
                    <a:pt x="45837" y="20308"/>
                  </a:cubicBezTo>
                  <a:cubicBezTo>
                    <a:pt x="45837" y="9074"/>
                    <a:pt x="36728" y="0"/>
                    <a:pt x="25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2"/>
            <p:cNvSpPr/>
            <p:nvPr/>
          </p:nvSpPr>
          <p:spPr>
            <a:xfrm>
              <a:off x="6791364" y="3111575"/>
              <a:ext cx="784914" cy="1307409"/>
            </a:xfrm>
            <a:custGeom>
              <a:avLst/>
              <a:gdLst/>
              <a:ahLst/>
              <a:cxnLst/>
              <a:rect l="l" t="t" r="r" b="b"/>
              <a:pathLst>
                <a:path w="23118" h="38507" extrusionOk="0">
                  <a:moveTo>
                    <a:pt x="18580" y="0"/>
                  </a:moveTo>
                  <a:cubicBezTo>
                    <a:pt x="9975" y="360"/>
                    <a:pt x="2557" y="6086"/>
                    <a:pt x="1" y="14295"/>
                  </a:cubicBezTo>
                  <a:lnTo>
                    <a:pt x="3962" y="17212"/>
                  </a:lnTo>
                  <a:cubicBezTo>
                    <a:pt x="5078" y="18040"/>
                    <a:pt x="6302" y="18904"/>
                    <a:pt x="7670" y="18940"/>
                  </a:cubicBezTo>
                  <a:cubicBezTo>
                    <a:pt x="8270" y="18940"/>
                    <a:pt x="8903" y="18796"/>
                    <a:pt x="9503" y="18796"/>
                  </a:cubicBezTo>
                  <a:cubicBezTo>
                    <a:pt x="9803" y="18796"/>
                    <a:pt x="10095" y="18832"/>
                    <a:pt x="10371" y="18940"/>
                  </a:cubicBezTo>
                  <a:cubicBezTo>
                    <a:pt x="11415" y="19336"/>
                    <a:pt x="11883" y="20668"/>
                    <a:pt x="11739" y="21784"/>
                  </a:cubicBezTo>
                  <a:cubicBezTo>
                    <a:pt x="11595" y="22901"/>
                    <a:pt x="11019" y="23909"/>
                    <a:pt x="10659" y="24989"/>
                  </a:cubicBezTo>
                  <a:cubicBezTo>
                    <a:pt x="9903" y="27149"/>
                    <a:pt x="9903" y="29634"/>
                    <a:pt x="11055" y="31614"/>
                  </a:cubicBezTo>
                  <a:cubicBezTo>
                    <a:pt x="12495" y="34027"/>
                    <a:pt x="15268" y="35179"/>
                    <a:pt x="17896" y="36187"/>
                  </a:cubicBezTo>
                  <a:cubicBezTo>
                    <a:pt x="18652" y="36403"/>
                    <a:pt x="19337" y="36763"/>
                    <a:pt x="19877" y="37303"/>
                  </a:cubicBezTo>
                  <a:cubicBezTo>
                    <a:pt x="20201" y="37663"/>
                    <a:pt x="20417" y="38131"/>
                    <a:pt x="20849" y="38383"/>
                  </a:cubicBezTo>
                  <a:cubicBezTo>
                    <a:pt x="20979" y="38466"/>
                    <a:pt x="21143" y="38506"/>
                    <a:pt x="21308" y="38506"/>
                  </a:cubicBezTo>
                  <a:cubicBezTo>
                    <a:pt x="21644" y="38506"/>
                    <a:pt x="21977" y="38338"/>
                    <a:pt x="22001" y="38023"/>
                  </a:cubicBezTo>
                  <a:cubicBezTo>
                    <a:pt x="20957" y="36691"/>
                    <a:pt x="20849" y="34855"/>
                    <a:pt x="21209" y="33199"/>
                  </a:cubicBezTo>
                  <a:cubicBezTo>
                    <a:pt x="21569" y="31542"/>
                    <a:pt x="22361" y="30030"/>
                    <a:pt x="22937" y="28446"/>
                  </a:cubicBezTo>
                  <a:cubicBezTo>
                    <a:pt x="23045" y="28158"/>
                    <a:pt x="23117" y="27834"/>
                    <a:pt x="23081" y="27509"/>
                  </a:cubicBezTo>
                  <a:cubicBezTo>
                    <a:pt x="23009" y="27185"/>
                    <a:pt x="22865" y="26897"/>
                    <a:pt x="22649" y="26681"/>
                  </a:cubicBezTo>
                  <a:cubicBezTo>
                    <a:pt x="21965" y="25925"/>
                    <a:pt x="21137" y="25313"/>
                    <a:pt x="20201" y="24953"/>
                  </a:cubicBezTo>
                  <a:cubicBezTo>
                    <a:pt x="20813" y="23837"/>
                    <a:pt x="19769" y="22433"/>
                    <a:pt x="18544" y="21964"/>
                  </a:cubicBezTo>
                  <a:cubicBezTo>
                    <a:pt x="17356" y="21496"/>
                    <a:pt x="15988" y="21496"/>
                    <a:pt x="14872" y="20848"/>
                  </a:cubicBezTo>
                  <a:cubicBezTo>
                    <a:pt x="14692" y="20776"/>
                    <a:pt x="14512" y="20632"/>
                    <a:pt x="14404" y="20452"/>
                  </a:cubicBezTo>
                  <a:cubicBezTo>
                    <a:pt x="14260" y="20092"/>
                    <a:pt x="14296" y="19696"/>
                    <a:pt x="14512" y="19372"/>
                  </a:cubicBezTo>
                  <a:cubicBezTo>
                    <a:pt x="15520" y="17284"/>
                    <a:pt x="17752" y="16095"/>
                    <a:pt x="19949" y="15375"/>
                  </a:cubicBezTo>
                  <a:cubicBezTo>
                    <a:pt x="20417" y="15267"/>
                    <a:pt x="20885" y="15051"/>
                    <a:pt x="21281" y="14727"/>
                  </a:cubicBezTo>
                  <a:cubicBezTo>
                    <a:pt x="21821" y="14259"/>
                    <a:pt x="21929" y="13467"/>
                    <a:pt x="21965" y="12747"/>
                  </a:cubicBezTo>
                  <a:cubicBezTo>
                    <a:pt x="22073" y="11342"/>
                    <a:pt x="22001" y="9974"/>
                    <a:pt x="21821" y="8570"/>
                  </a:cubicBezTo>
                  <a:cubicBezTo>
                    <a:pt x="21461" y="6122"/>
                    <a:pt x="20669" y="3745"/>
                    <a:pt x="19517" y="1585"/>
                  </a:cubicBezTo>
                  <a:cubicBezTo>
                    <a:pt x="19229" y="1045"/>
                    <a:pt x="18904" y="504"/>
                    <a:pt x="1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2"/>
            <p:cNvSpPr/>
            <p:nvPr/>
          </p:nvSpPr>
          <p:spPr>
            <a:xfrm>
              <a:off x="7688693" y="3242392"/>
              <a:ext cx="451161" cy="1025399"/>
            </a:xfrm>
            <a:custGeom>
              <a:avLst/>
              <a:gdLst/>
              <a:ahLst/>
              <a:cxnLst/>
              <a:rect l="l" t="t" r="r" b="b"/>
              <a:pathLst>
                <a:path w="13288" h="30201" extrusionOk="0">
                  <a:moveTo>
                    <a:pt x="4898" y="0"/>
                  </a:moveTo>
                  <a:lnTo>
                    <a:pt x="4466" y="288"/>
                  </a:lnTo>
                  <a:cubicBezTo>
                    <a:pt x="3638" y="828"/>
                    <a:pt x="2845" y="1404"/>
                    <a:pt x="2161" y="2052"/>
                  </a:cubicBezTo>
                  <a:cubicBezTo>
                    <a:pt x="793" y="3385"/>
                    <a:pt x="1" y="5761"/>
                    <a:pt x="1333" y="7093"/>
                  </a:cubicBezTo>
                  <a:cubicBezTo>
                    <a:pt x="2485" y="8282"/>
                    <a:pt x="4790" y="8318"/>
                    <a:pt x="5186" y="9902"/>
                  </a:cubicBezTo>
                  <a:cubicBezTo>
                    <a:pt x="5402" y="10838"/>
                    <a:pt x="4754" y="11738"/>
                    <a:pt x="4214" y="12566"/>
                  </a:cubicBezTo>
                  <a:cubicBezTo>
                    <a:pt x="3674" y="13359"/>
                    <a:pt x="3241" y="14475"/>
                    <a:pt x="3818" y="15267"/>
                  </a:cubicBezTo>
                  <a:cubicBezTo>
                    <a:pt x="3998" y="15483"/>
                    <a:pt x="4250" y="15699"/>
                    <a:pt x="4466" y="15879"/>
                  </a:cubicBezTo>
                  <a:cubicBezTo>
                    <a:pt x="5690" y="16959"/>
                    <a:pt x="5942" y="18868"/>
                    <a:pt x="5474" y="20452"/>
                  </a:cubicBezTo>
                  <a:cubicBezTo>
                    <a:pt x="5042" y="22036"/>
                    <a:pt x="4070" y="23368"/>
                    <a:pt x="3169" y="24773"/>
                  </a:cubicBezTo>
                  <a:cubicBezTo>
                    <a:pt x="2305" y="26177"/>
                    <a:pt x="1513" y="27689"/>
                    <a:pt x="1477" y="29346"/>
                  </a:cubicBezTo>
                  <a:cubicBezTo>
                    <a:pt x="1441" y="29562"/>
                    <a:pt x="1513" y="29778"/>
                    <a:pt x="1621" y="29958"/>
                  </a:cubicBezTo>
                  <a:cubicBezTo>
                    <a:pt x="1747" y="30138"/>
                    <a:pt x="1945" y="30201"/>
                    <a:pt x="2161" y="30201"/>
                  </a:cubicBezTo>
                  <a:cubicBezTo>
                    <a:pt x="2377" y="30201"/>
                    <a:pt x="2611" y="30138"/>
                    <a:pt x="2809" y="30066"/>
                  </a:cubicBezTo>
                  <a:cubicBezTo>
                    <a:pt x="4034" y="29598"/>
                    <a:pt x="5150" y="28877"/>
                    <a:pt x="6050" y="27941"/>
                  </a:cubicBezTo>
                  <a:cubicBezTo>
                    <a:pt x="6518" y="27401"/>
                    <a:pt x="7058" y="26933"/>
                    <a:pt x="7634" y="26573"/>
                  </a:cubicBezTo>
                  <a:cubicBezTo>
                    <a:pt x="8246" y="26285"/>
                    <a:pt x="8895" y="26141"/>
                    <a:pt x="9579" y="26105"/>
                  </a:cubicBezTo>
                  <a:cubicBezTo>
                    <a:pt x="10047" y="26069"/>
                    <a:pt x="10515" y="26033"/>
                    <a:pt x="11019" y="25961"/>
                  </a:cubicBezTo>
                  <a:cubicBezTo>
                    <a:pt x="12531" y="23044"/>
                    <a:pt x="13287" y="19804"/>
                    <a:pt x="13287" y="16527"/>
                  </a:cubicBezTo>
                  <a:cubicBezTo>
                    <a:pt x="13287" y="10010"/>
                    <a:pt x="10191" y="3853"/>
                    <a:pt x="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52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2133" name="Google Shape;2133;p5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2"/>
          <p:cNvGrpSpPr/>
          <p:nvPr/>
        </p:nvGrpSpPr>
        <p:grpSpPr>
          <a:xfrm>
            <a:off x="6364407" y="794337"/>
            <a:ext cx="1862148" cy="2095586"/>
            <a:chOff x="6754166" y="1006083"/>
            <a:chExt cx="1659520" cy="1867557"/>
          </a:xfrm>
        </p:grpSpPr>
        <p:grpSp>
          <p:nvGrpSpPr>
            <p:cNvPr id="2144" name="Google Shape;2144;p5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2145" name="Google Shape;2145;p5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5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grpSp>
        <p:nvGrpSpPr>
          <p:cNvPr id="2151" name="Google Shape;2151;p52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09B44-5C84-BC68-39CD-EF58BAE4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898" y="808050"/>
            <a:ext cx="3969300" cy="1195800"/>
          </a:xfrm>
        </p:spPr>
        <p:txBody>
          <a:bodyPr/>
          <a:lstStyle/>
          <a:p>
            <a:r>
              <a:rPr lang="es-ES" dirty="0"/>
              <a:t>Predicado 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CACE58-7B02-BBB9-7C4A-17055305D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6095" y="2238750"/>
            <a:ext cx="5233800" cy="2096700"/>
          </a:xfrm>
        </p:spPr>
        <p:txBody>
          <a:bodyPr/>
          <a:lstStyle/>
          <a:p>
            <a:r>
              <a:rPr lang="es-ES" dirty="0"/>
              <a:t>El </a:t>
            </a:r>
            <a:r>
              <a:rPr lang="es-ES" b="1" dirty="0"/>
              <a:t>predicado </a:t>
            </a:r>
            <a:r>
              <a:rPr lang="es-ES" dirty="0"/>
              <a:t>es aquello que realiza o se dice del sujeto. Dentro del predicado siempre se encuentra el verbo.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868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69A6-17AF-C2FB-1A8F-0743A09F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Verbo 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418CB0-C6EF-6F45-F2D7-BDFD83BA8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El verbo que determina la acción que realiza el sujeto.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7677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53"/>
          <p:cNvSpPr txBox="1">
            <a:spLocks noGrp="1"/>
          </p:cNvSpPr>
          <p:nvPr>
            <p:ph type="title"/>
          </p:nvPr>
        </p:nvSpPr>
        <p:spPr>
          <a:xfrm>
            <a:off x="1148285" y="20037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dirty="0"/>
              <a:t>E</a:t>
            </a:r>
            <a:r>
              <a:rPr lang="en" dirty="0"/>
              <a:t>jemplo: </a:t>
            </a:r>
            <a:endParaRPr dirty="0"/>
          </a:p>
        </p:txBody>
      </p:sp>
      <p:grpSp>
        <p:nvGrpSpPr>
          <p:cNvPr id="2218" name="Google Shape;2218;p53"/>
          <p:cNvGrpSpPr/>
          <p:nvPr/>
        </p:nvGrpSpPr>
        <p:grpSpPr>
          <a:xfrm>
            <a:off x="6560635" y="-13507"/>
            <a:ext cx="1691834" cy="1281429"/>
            <a:chOff x="6299065" y="352775"/>
            <a:chExt cx="1844765" cy="1397110"/>
          </a:xfrm>
        </p:grpSpPr>
        <p:sp>
          <p:nvSpPr>
            <p:cNvPr id="2219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222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4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53"/>
          <p:cNvGrpSpPr/>
          <p:nvPr/>
        </p:nvGrpSpPr>
        <p:grpSpPr>
          <a:xfrm>
            <a:off x="7874575" y="3334188"/>
            <a:ext cx="1264257" cy="1609806"/>
            <a:chOff x="6914636" y="2627673"/>
            <a:chExt cx="1485264" cy="1890998"/>
          </a:xfrm>
        </p:grpSpPr>
        <p:sp>
          <p:nvSpPr>
            <p:cNvPr id="2236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1046361" flipH="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7434956" y="1110110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74800699-F889-2D9D-BBC3-8B8370C7E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3" t="43421" r="6254" b="9338"/>
          <a:stretch/>
        </p:blipFill>
        <p:spPr>
          <a:xfrm>
            <a:off x="1259828" y="1530846"/>
            <a:ext cx="6097874" cy="23071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EC1411-3E29-7B27-5991-750DFF0C70BB}"/>
              </a:ext>
            </a:extLst>
          </p:cNvPr>
          <p:cNvSpPr txBox="1"/>
          <p:nvPr/>
        </p:nvSpPr>
        <p:spPr>
          <a:xfrm>
            <a:off x="4823460" y="150760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rgbClr val="00B050"/>
                </a:solidFill>
              </a:rPr>
              <a:t>verbo</a:t>
            </a:r>
            <a:endParaRPr lang="es-EC" b="1" u="sng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5E61A8-0D6F-48BB-BFB5-2C552747AD30}"/>
              </a:ext>
            </a:extLst>
          </p:cNvPr>
          <p:cNvSpPr txBox="1"/>
          <p:nvPr/>
        </p:nvSpPr>
        <p:spPr>
          <a:xfrm>
            <a:off x="4671195" y="230207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rgbClr val="00B050"/>
                </a:solidFill>
              </a:rPr>
              <a:t>verbo</a:t>
            </a:r>
            <a:endParaRPr lang="es-EC" b="1" u="sng" dirty="0">
              <a:solidFill>
                <a:srgbClr val="00B05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FBB2B9-1394-0914-973B-B5427ABE588A}"/>
              </a:ext>
            </a:extLst>
          </p:cNvPr>
          <p:cNvSpPr txBox="1"/>
          <p:nvPr/>
        </p:nvSpPr>
        <p:spPr>
          <a:xfrm>
            <a:off x="4953000" y="302641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rgbClr val="00B050"/>
                </a:solidFill>
              </a:rPr>
              <a:t>verbo</a:t>
            </a:r>
            <a:endParaRPr lang="es-EC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1" name="Google Shape;2271;p54"/>
          <p:cNvGrpSpPr/>
          <p:nvPr/>
        </p:nvGrpSpPr>
        <p:grpSpPr>
          <a:xfrm rot="15870215">
            <a:off x="-477930" y="3847459"/>
            <a:ext cx="1654020" cy="540023"/>
            <a:chOff x="2564525" y="5223525"/>
            <a:chExt cx="2556110" cy="834547"/>
          </a:xfrm>
        </p:grpSpPr>
        <p:sp>
          <p:nvSpPr>
            <p:cNvPr id="2272" name="Google Shape;2272;p5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54"/>
          <p:cNvGrpSpPr/>
          <p:nvPr/>
        </p:nvGrpSpPr>
        <p:grpSpPr>
          <a:xfrm rot="532646">
            <a:off x="3117243" y="4270515"/>
            <a:ext cx="1719609" cy="916338"/>
            <a:chOff x="7463504" y="3075665"/>
            <a:chExt cx="2603050" cy="1387103"/>
          </a:xfrm>
        </p:grpSpPr>
        <p:sp>
          <p:nvSpPr>
            <p:cNvPr id="2283" name="Google Shape;2283;p5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La oración, el sujeto y el predicado Vídeos Educativos para Niños">
            <a:hlinkClick r:id="" action="ppaction://media"/>
            <a:extLst>
              <a:ext uri="{FF2B5EF4-FFF2-40B4-BE49-F238E27FC236}">
                <a16:creationId xmlns:a16="http://schemas.microsoft.com/office/drawing/2014/main" id="{636AB7A8-DD15-3C42-776F-E77015F47E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821" y="194238"/>
            <a:ext cx="7264344" cy="408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245</Words>
  <Application>Microsoft Office PowerPoint</Application>
  <PresentationFormat>Presentación en pantalla (16:9)</PresentationFormat>
  <Paragraphs>34</Paragraphs>
  <Slides>9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Delius Swash Caps</vt:lpstr>
      <vt:lpstr>Wingdings</vt:lpstr>
      <vt:lpstr>Roboto Condensed Light</vt:lpstr>
      <vt:lpstr>Dancing Script</vt:lpstr>
      <vt:lpstr>Pretty Aesthetic Notes for School by Slidesgo</vt:lpstr>
      <vt:lpstr>La Oración</vt:lpstr>
      <vt:lpstr>La oración</vt:lpstr>
      <vt:lpstr>El significado de la oración y la entonación </vt:lpstr>
      <vt:lpstr>Partes de la oración</vt:lpstr>
      <vt:lpstr>Sujeto </vt:lpstr>
      <vt:lpstr>Predicado </vt:lpstr>
      <vt:lpstr>Verbo </vt:lpstr>
      <vt:lpstr>Ejemplo: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jennifer estefania ronquillo chiriguaya</cp:lastModifiedBy>
  <cp:revision>1</cp:revision>
  <dcterms:modified xsi:type="dcterms:W3CDTF">2024-06-08T17:57:28Z</dcterms:modified>
</cp:coreProperties>
</file>