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8" r:id="rId2"/>
    <p:sldId id="257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5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FEE94-33E2-495C-A28B-835061730C7A}" type="datetimeFigureOut">
              <a:rPr lang="es-EC" smtClean="0"/>
              <a:t>30/6/2024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177B0-ACCB-487F-9A1A-BFC2C00DC779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64642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C70E52-1238-4A7F-867E-2F90BFCA0D6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839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ido y descripción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elestia-R1---OverlayContentHD.png">
            <a:extLst>
              <a:ext uri="{FF2B5EF4-FFF2-40B4-BE49-F238E27FC236}">
                <a16:creationId xmlns:a16="http://schemas.microsoft.com/office/drawing/2014/main" id="{A1E35E73-B2F7-41DF-AAD2-58E6BE2710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840914" cy="1260000"/>
          </a:xfrm>
        </p:spPr>
        <p:txBody>
          <a:bodyPr rtlCol="0" anchor="ctr" anchorCtr="0">
            <a:normAutofit/>
          </a:bodyPr>
          <a:lstStyle>
            <a:lvl1pPr>
              <a:defRPr sz="3000"/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 hasCustomPrompt="1"/>
          </p:nvPr>
        </p:nvSpPr>
        <p:spPr>
          <a:xfrm>
            <a:off x="685799" y="1881824"/>
            <a:ext cx="10840914" cy="1032826"/>
          </a:xfrm>
        </p:spPr>
        <p:txBody>
          <a:bodyPr rtlCol="0" anchor="t" anchorCtr="0">
            <a:no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9E33FB-4060-4D94-A6F0-5780C0264376}" type="datetime1">
              <a:rPr lang="es-ES" noProof="0" smtClean="0"/>
              <a:t>30/06/2024</a:t>
            </a:fld>
            <a:endParaRPr lang="es-ES" noProof="0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B47DAE59-9D63-4159-8F3E-560C31F19A8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16192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5D99DD2A-B520-4620-9B43-64B657BA2D4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2" name="Marcador de posición de texto 2">
            <a:extLst>
              <a:ext uri="{FF2B5EF4-FFF2-40B4-BE49-F238E27FC236}">
                <a16:creationId xmlns:a16="http://schemas.microsoft.com/office/drawing/2014/main" id="{4249143D-80A5-4E4C-BBFD-F253500CE226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85799" y="2914650"/>
            <a:ext cx="10840914" cy="502126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texto 5">
            <a:extLst>
              <a:ext uri="{FF2B5EF4-FFF2-40B4-BE49-F238E27FC236}">
                <a16:creationId xmlns:a16="http://schemas.microsoft.com/office/drawing/2014/main" id="{B06123F0-984B-4EF8-9945-3621C401B7A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465366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1" name="Marcador de texto 5">
            <a:extLst>
              <a:ext uri="{FF2B5EF4-FFF2-40B4-BE49-F238E27FC236}">
                <a16:creationId xmlns:a16="http://schemas.microsoft.com/office/drawing/2014/main" id="{A669C074-A9BE-4B07-ACEE-3B34AAC8B9E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548424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84A40D78-D6DD-41A7-A132-9D48DF8649A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2308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4A9CFAA7-850F-4C92-A9BE-56452E5CA0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99250" y="3837470"/>
            <a:ext cx="1310050" cy="95900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  <a:lvl3pPr algn="ctr">
              <a:defRPr sz="1200"/>
            </a:lvl3pPr>
            <a:lvl5pPr marL="1828800" indent="0">
              <a:buNone/>
              <a:defRPr/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C5A0CF1-9FE7-4149-97DC-5221639144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-185517" y="1242483"/>
            <a:ext cx="504000" cy="0"/>
          </a:xfrm>
          <a:prstGeom prst="line">
            <a:avLst/>
          </a:prstGeom>
          <a:ln w="127000" cap="sq">
            <a:solidFill>
              <a:schemeClr val="accent3"/>
            </a:solidFill>
            <a:miter lim="800000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4626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1821717" y="634794"/>
            <a:ext cx="78674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EC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ÁREA DE CIENCIAS NATURALES</a:t>
            </a:r>
            <a:br>
              <a:rPr lang="es-EC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EC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BACHILLERATO GENERAL UNIFICADO</a:t>
            </a:r>
            <a:br>
              <a:rPr lang="es-EC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s-EC" sz="2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SECCIÓN VESPERTINA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092820" y="2331202"/>
            <a:ext cx="59298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914400">
              <a:defRPr/>
            </a:pPr>
            <a:r>
              <a:rPr lang="pt-BR" sz="3200" b="1" kern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Black" panose="020B0A04020102020204" pitchFamily="34" charset="0"/>
              </a:rPr>
              <a:t>PROYECTO CIENTÍFICO 1</a:t>
            </a:r>
          </a:p>
          <a:p>
            <a:pPr lvl="0" algn="ctr" defTabSz="914400">
              <a:defRPr/>
            </a:pPr>
            <a:r>
              <a:rPr lang="pt-BR" sz="1600" b="1" kern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 Black" panose="020B0A04020102020204" pitchFamily="34" charset="0"/>
              </a:rPr>
              <a:t>Del 21 al 25 de junio del 2021</a:t>
            </a:r>
          </a:p>
        </p:txBody>
      </p:sp>
      <p:sp>
        <p:nvSpPr>
          <p:cNvPr id="11" name="Marco 10"/>
          <p:cNvSpPr/>
          <p:nvPr/>
        </p:nvSpPr>
        <p:spPr>
          <a:xfrm>
            <a:off x="9522520" y="2028650"/>
            <a:ext cx="2057192" cy="531588"/>
          </a:xfrm>
          <a:prstGeom prst="frame">
            <a:avLst/>
          </a:prstGeom>
          <a:solidFill>
            <a:schemeClr val="accent3">
              <a:lumMod val="20000"/>
              <a:lumOff val="8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1" i="0" u="none" strike="noStrike" kern="0" cap="none" spc="0" normalizeH="0" baseline="0" noProof="0" dirty="0">
                <a:ln w="13462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bl" rotWithShape="0">
                    <a:srgbClr val="E47474"/>
                  </a:outerShdw>
                </a:effectLst>
                <a:uLnTx/>
                <a:uFillTx/>
                <a:latin typeface="Arial Black" panose="020B0A04020102020204" pitchFamily="34" charset="0"/>
                <a:cs typeface="Arial"/>
                <a:sym typeface="Arial"/>
              </a:rPr>
              <a:t>SEMANA</a:t>
            </a:r>
          </a:p>
        </p:txBody>
      </p:sp>
      <p:sp>
        <p:nvSpPr>
          <p:cNvPr id="12" name="Marco 11"/>
          <p:cNvSpPr/>
          <p:nvPr/>
        </p:nvSpPr>
        <p:spPr>
          <a:xfrm>
            <a:off x="10237238" y="2727822"/>
            <a:ext cx="1225993" cy="1564316"/>
          </a:xfrm>
          <a:prstGeom prst="frame">
            <a:avLst/>
          </a:prstGeom>
          <a:solidFill>
            <a:schemeClr val="accent3">
              <a:lumMod val="20000"/>
              <a:lumOff val="80000"/>
            </a:schemeClr>
          </a:solidFill>
          <a:ln w="28575" cap="flat" cmpd="sng" algn="ctr">
            <a:solidFill>
              <a:srgbClr val="418AB3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s-ES" sz="3200" b="1" kern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latin typeface="Cooper Black" panose="0208090404030B020404" pitchFamily="18" charset="0"/>
              <a:cs typeface="Arial"/>
              <a:sym typeface="Arial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0474270" y="2861882"/>
            <a:ext cx="85792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ES" sz="8000" dirty="0">
                <a:latin typeface="Bodoni MT Black" panose="02070A03080606020203" pitchFamily="18" charset="0"/>
              </a:rPr>
              <a:t>3</a:t>
            </a:r>
            <a:endParaRPr lang="en-US" sz="8000" dirty="0">
              <a:latin typeface="Bodoni MT Black" panose="02070A03080606020203" pitchFamily="18" charset="0"/>
            </a:endParaRPr>
          </a:p>
        </p:txBody>
      </p:sp>
      <p:sp>
        <p:nvSpPr>
          <p:cNvPr id="15" name="Marco 14"/>
          <p:cNvSpPr/>
          <p:nvPr/>
        </p:nvSpPr>
        <p:spPr>
          <a:xfrm>
            <a:off x="3180648" y="4867077"/>
            <a:ext cx="5842000" cy="1497449"/>
          </a:xfrm>
          <a:prstGeom prst="frame">
            <a:avLst/>
          </a:prstGeom>
          <a:solidFill>
            <a:schemeClr val="accent1">
              <a:lumMod val="60000"/>
              <a:lumOff val="40000"/>
            </a:schemeClr>
          </a:solidFill>
          <a:ln w="28575" cap="flat" cmpd="sng" algn="ctr">
            <a:solidFill>
              <a:srgbClr val="33CCCC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" sz="2800" b="1" i="0" u="none" strike="noStrike" kern="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rgbClr val="00B0F0"/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Arial Black" panose="020B0A04020102020204" pitchFamily="34" charset="0"/>
              <a:sym typeface="Arial"/>
            </a:endParaRP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" sz="2400" b="1" i="0" u="none" strike="noStrike" kern="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Arial Black" panose="020B0A04020102020204" pitchFamily="34" charset="0"/>
              <a:sym typeface="Arial"/>
            </a:endParaRP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rgbClr val="C00000"/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Arial Black" panose="020B0A04020102020204" pitchFamily="34" charset="0"/>
                <a:sym typeface="Arial"/>
              </a:rPr>
              <a:t>ESTUDIANTE:</a:t>
            </a: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cap="none" spc="0" normalizeH="0" noProof="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rgbClr val="FFC000"/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Berlin Sans FB" panose="020E0602020502020306" pitchFamily="34" charset="0"/>
                <a:sym typeface="Arial"/>
              </a:rPr>
              <a:t> LIC. JANETH </a:t>
            </a: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ES" sz="2000" b="1" i="0" u="none" strike="noStrike" kern="0" normalizeH="0" baseline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uLnTx/>
                <a:uFillTx/>
                <a:latin typeface="Arial Black" panose="020B0A04020102020204" pitchFamily="34" charset="0"/>
                <a:sym typeface="Arial"/>
              </a:rPr>
              <a:t>CURSO:</a:t>
            </a:r>
            <a:r>
              <a:rPr kumimoji="0" lang="es-ES" sz="2000" b="1" i="0" u="none" strike="noStrike" kern="0" normalizeH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uLnTx/>
                <a:uFillTx/>
                <a:latin typeface="Arial Black" panose="020B0A04020102020204" pitchFamily="34" charset="0"/>
                <a:sym typeface="Arial"/>
              </a:rPr>
              <a:t> 1ERO</a:t>
            </a:r>
            <a:r>
              <a:rPr lang="es-ES" sz="2000" b="1" kern="0" noProof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 Black" panose="020B0A04020102020204" pitchFamily="34" charset="0"/>
                <a:sym typeface="Arial"/>
              </a:rPr>
              <a:t>. </a:t>
            </a:r>
            <a:r>
              <a:rPr lang="es-ES" sz="2000" b="1" kern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 Black" panose="020B0A04020102020204" pitchFamily="34" charset="0"/>
                <a:sym typeface="Arial"/>
              </a:rPr>
              <a:t>A-B-C-D</a:t>
            </a:r>
            <a:endParaRPr kumimoji="0" lang="es-ES" sz="2000" b="1" i="0" u="none" strike="noStrike" kern="0" normalizeH="0" baseline="0" noProof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uLnTx/>
              <a:uFillTx/>
              <a:latin typeface="Arial Black" panose="020B0A04020102020204" pitchFamily="34" charset="0"/>
              <a:sym typeface="Arial"/>
            </a:endParaRP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" sz="2000" b="1" i="0" u="none" strike="noStrike" kern="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Arial Black" panose="020B0A04020102020204" pitchFamily="34" charset="0"/>
              <a:sym typeface="Arial"/>
            </a:endParaRPr>
          </a:p>
          <a:p>
            <a:pPr marL="0" marR="0" lvl="0" indent="0" algn="ctr" defTabSz="6095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s-ES" sz="2400" b="1" i="0" u="none" strike="noStrike" kern="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solidFill>
                <a:srgbClr val="C00000"/>
              </a:solid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Algerian" panose="04020705040A02060702" pitchFamily="82" charset="0"/>
              <a:sym typeface="Arial"/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049475" y="3509980"/>
            <a:ext cx="8016517" cy="1069081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pt-BR" sz="2000" b="1" kern="0" dirty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latin typeface="Bodoni MT Black" panose="02070A03080606020203" pitchFamily="18" charset="0"/>
              </a:rPr>
              <a:t>TEMA</a:t>
            </a:r>
            <a:endParaRPr lang="pt-BR" sz="2000" b="1" kern="0" dirty="0">
              <a:ln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prstClr val="black">
                    <a:lumMod val="50000"/>
                    <a:alpha val="40000"/>
                  </a:prstClr>
                </a:outerShdw>
              </a:effectLst>
              <a:latin typeface="Bodoni MT Black" panose="02070A03080606020203" pitchFamily="18" charset="0"/>
            </a:endParaRPr>
          </a:p>
          <a:p>
            <a:pPr lvl="0" algn="ctr" defTabSz="914400">
              <a:defRPr/>
            </a:pPr>
            <a:r>
              <a:rPr lang="es-ES" sz="2000" kern="0" dirty="0">
                <a:ln w="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Cooper Black" panose="0208090404030B020404" pitchFamily="18" charset="0"/>
              </a:rPr>
              <a:t>“</a:t>
            </a:r>
            <a:r>
              <a:rPr lang="es-EC" sz="2000" dirty="0">
                <a:ln w="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</a:rPr>
              <a:t>NOS CUIDAMOS Y PROTEGEMOS PARA RETORNAR DE MANERA SEGURA A CLASES.</a:t>
            </a:r>
            <a:r>
              <a:rPr lang="es-ES" sz="2000" kern="0" dirty="0">
                <a:ln w="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Cooper Black" panose="0208090404030B020404" pitchFamily="18" charset="0"/>
              </a:rPr>
              <a:t>”</a:t>
            </a:r>
          </a:p>
          <a:p>
            <a:pPr algn="ctr"/>
            <a:endParaRPr lang="es-EC" dirty="0"/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8070" y="4630783"/>
            <a:ext cx="2308838" cy="154754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384" y="4467574"/>
            <a:ext cx="2808667" cy="1924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94008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1" grpId="0" animBg="1"/>
      <p:bldP spid="12" grpId="0" animBg="1"/>
      <p:bldP spid="14" grpId="0"/>
      <p:bldP spid="15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8817" y="110842"/>
            <a:ext cx="8143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EC" sz="4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vantGardeGothicItcT-Book"/>
              </a:rPr>
              <a:t>TEMA: BIOMOLÉCULAS INORGÁNICAS</a:t>
            </a:r>
            <a:endParaRPr lang="es-EC" sz="4000" dirty="0">
              <a:solidFill>
                <a:schemeClr val="accent6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247549" y="818728"/>
            <a:ext cx="14961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s-EC" sz="2800" b="1" dirty="0">
                <a:solidFill>
                  <a:schemeClr val="accent3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AvantGardeGothicItcT-Book"/>
              </a:rPr>
              <a:t>EL AGUA</a:t>
            </a:r>
            <a:endParaRPr lang="es-EC" sz="2800" dirty="0">
              <a:solidFill>
                <a:schemeClr val="accent3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Imagen 3" descr="Bioquimica Catalina : EXPERIENCIA SIGNIFICATIV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039" y="1526613"/>
            <a:ext cx="11273883" cy="51975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627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35712" y="179276"/>
            <a:ext cx="7566623" cy="621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US" sz="3200" b="1" dirty="0">
                <a:solidFill>
                  <a:srgbClr val="7030A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COMPOSICIÓN Y ESTRUCTURA MOLECULAR</a:t>
            </a:r>
            <a:endParaRPr lang="es-EC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 descr="Quimica La Molecula De Agua - Mapa Conceptual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585" y="914399"/>
            <a:ext cx="11411415" cy="5820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702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28798" y="335393"/>
            <a:ext cx="6224333" cy="621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es-EC" sz="3200" b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FUNCIONES BIOLOGICAS DEL AGUA</a:t>
            </a:r>
            <a:endParaRPr lang="es-EC" sz="3200" dirty="0">
              <a:solidFill>
                <a:schemeClr val="accent2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 descr="EL AGUA Y LAS SALES MINERALES - ppt video online descarga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14" b="20173"/>
          <a:stretch/>
        </p:blipFill>
        <p:spPr bwMode="auto">
          <a:xfrm>
            <a:off x="735980" y="957038"/>
            <a:ext cx="11456020" cy="582290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32067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460428" y="235032"/>
            <a:ext cx="3382657" cy="6216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s-US" sz="3200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SALES MINERALES</a:t>
            </a:r>
            <a:endParaRPr lang="es-EC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n 2" descr="Pin en E005 - CLASIFICACION ALIMENTO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284" y="947853"/>
            <a:ext cx="11329638" cy="57874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321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772" y="89210"/>
            <a:ext cx="11425354" cy="6657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692194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Recorte</Template>
  <TotalTime>1174</TotalTime>
  <Words>67</Words>
  <Application>Microsoft Office PowerPoint</Application>
  <PresentationFormat>Panorámica</PresentationFormat>
  <Paragraphs>18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7" baseType="lpstr">
      <vt:lpstr>Aharoni</vt:lpstr>
      <vt:lpstr>Algerian</vt:lpstr>
      <vt:lpstr>Arial</vt:lpstr>
      <vt:lpstr>Arial Black</vt:lpstr>
      <vt:lpstr>Arial Narrow</vt:lpstr>
      <vt:lpstr>Berlin Sans FB</vt:lpstr>
      <vt:lpstr>Bodoni MT Black</vt:lpstr>
      <vt:lpstr>Calibri</vt:lpstr>
      <vt:lpstr>Cooper Black</vt:lpstr>
      <vt:lpstr>Franklin Gothic Book</vt:lpstr>
      <vt:lpstr>Crop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GUTIERREZ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JANETH</dc:creator>
  <cp:lastModifiedBy>Jhaneth</cp:lastModifiedBy>
  <cp:revision>12</cp:revision>
  <dcterms:created xsi:type="dcterms:W3CDTF">2021-07-05T14:25:05Z</dcterms:created>
  <dcterms:modified xsi:type="dcterms:W3CDTF">2024-06-30T21:46:09Z</dcterms:modified>
</cp:coreProperties>
</file>