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</p:sldIdLst>
  <p:sldSz cx="18288000" cy="10287000"/>
  <p:notesSz cx="6858000" cy="9144000"/>
  <p:embeddedFontLst>
    <p:embeddedFont>
      <p:font typeface="Libre Baskerville" charset="1" panose="02000000000000000000"/>
      <p:regular r:id="rId11"/>
    </p:embeddedFont>
    <p:embeddedFont>
      <p:font typeface="Libre Baskerville Bold" charset="1" panose="02000000000000000000"/>
      <p:regular r:id="rId12"/>
    </p:embeddedFont>
    <p:embeddedFont>
      <p:font typeface="Libre Franklin Light" charset="1" panose="00000400000000000000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https://test-english.com/grammar-points/a1/past-simple-regular-irregular/" TargetMode="External" Type="http://schemas.openxmlformats.org/officeDocument/2006/relationships/hyperlink"/><Relationship Id="rId3" Target="https://test-english.com/grammar-points/a1/past-simple-regular-irregular/" TargetMode="External" Type="http://schemas.openxmlformats.org/officeDocument/2006/relationships/hyperlink"/><Relationship Id="rId4" Target="https://test-english.com/grammar-points/a1/past-simple-regular-irregular/" TargetMode="External" Type="http://schemas.openxmlformats.org/officeDocument/2006/relationships/hyperlink"/><Relationship Id="rId5" Target="https://test-english.com/grammar-points/a1/past-simple-regular-irregular/" TargetMode="External" Type="http://schemas.openxmlformats.org/officeDocument/2006/relationships/hyperlink"/><Relationship Id="rId6" Target="../media/image4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7.jpeg" Type="http://schemas.openxmlformats.org/officeDocument/2006/relationships/image"/><Relationship Id="rId5" Target="../media/image8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0423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202" y="3949079"/>
            <a:ext cx="11049091" cy="0"/>
          </a:xfrm>
          <a:prstGeom prst="line">
            <a:avLst/>
          </a:prstGeom>
          <a:ln cap="flat" w="9525">
            <a:solidFill>
              <a:srgbClr val="BFBFB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0" y="-56755"/>
            <a:ext cx="5266906" cy="3145513"/>
          </a:xfrm>
          <a:custGeom>
            <a:avLst/>
            <a:gdLst/>
            <a:ahLst/>
            <a:cxnLst/>
            <a:rect r="r" b="b" t="t" l="l"/>
            <a:pathLst>
              <a:path h="3145513" w="5266906">
                <a:moveTo>
                  <a:pt x="0" y="0"/>
                </a:moveTo>
                <a:lnTo>
                  <a:pt x="5266906" y="0"/>
                </a:lnTo>
                <a:lnTo>
                  <a:pt x="5266906" y="3145513"/>
                </a:lnTo>
                <a:lnTo>
                  <a:pt x="0" y="314551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454508" y="0"/>
            <a:ext cx="6833492" cy="10343755"/>
          </a:xfrm>
          <a:custGeom>
            <a:avLst/>
            <a:gdLst/>
            <a:ahLst/>
            <a:cxnLst/>
            <a:rect r="r" b="b" t="t" l="l"/>
            <a:pathLst>
              <a:path h="10343755" w="6833492">
                <a:moveTo>
                  <a:pt x="0" y="0"/>
                </a:moveTo>
                <a:lnTo>
                  <a:pt x="6833492" y="0"/>
                </a:lnTo>
                <a:lnTo>
                  <a:pt x="6833492" y="10343755"/>
                </a:lnTo>
                <a:lnTo>
                  <a:pt x="0" y="103437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3203" t="0" r="-103849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633045" y="5257602"/>
            <a:ext cx="8510955" cy="1234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570"/>
              </a:lnSpc>
            </a:pPr>
            <a:r>
              <a:rPr lang="en-US" sz="8700">
                <a:solidFill>
                  <a:srgbClr val="F6F6F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SIMPLE PAST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378696" y="9176807"/>
            <a:ext cx="3650607" cy="8337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94"/>
              </a:lnSpc>
            </a:pPr>
            <a:r>
              <a:rPr lang="en-US" sz="2424">
                <a:solidFill>
                  <a:srgbClr val="F6F6F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SANTIAGO PORTILLA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0" y="3191164"/>
            <a:ext cx="11049293" cy="4806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54"/>
              </a:lnSpc>
            </a:pPr>
            <a:r>
              <a:rPr lang="en-US" sz="2824">
                <a:solidFill>
                  <a:srgbClr val="F6F6F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UNIVERSIDAD POLITÉCNICA ESTATAL DEL CARCHI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6280484" y="2080167"/>
            <a:ext cx="11679505" cy="81827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09029" indent="-354515" lvl="1">
              <a:lnSpc>
                <a:spcPts val="8210"/>
              </a:lnSpc>
              <a:buFont typeface="Arial"/>
              <a:buChar char="•"/>
            </a:pPr>
            <a:r>
              <a:rPr lang="en-US" b="true" sz="3284" spc="249">
                <a:solidFill>
                  <a:srgbClr val="000000"/>
                </a:solidFill>
                <a:latin typeface="Libre Baskerville Bold"/>
                <a:ea typeface="Libre Baskerville Bold"/>
                <a:cs typeface="Libre Baskerville Bold"/>
                <a:sym typeface="Libre Baskerville Bold"/>
              </a:rPr>
              <a:t>REGULAR AND IRREGULAR VERBS SPELLING RULES</a:t>
            </a:r>
          </a:p>
          <a:p>
            <a:pPr algn="l" marL="709029" indent="-354515" lvl="1">
              <a:lnSpc>
                <a:spcPts val="8210"/>
              </a:lnSpc>
              <a:buFont typeface="Arial"/>
              <a:buChar char="•"/>
            </a:pPr>
            <a:r>
              <a:rPr lang="en-US" b="true" sz="3284" spc="249">
                <a:solidFill>
                  <a:srgbClr val="000000"/>
                </a:solidFill>
                <a:latin typeface="Libre Baskerville Bold"/>
                <a:ea typeface="Libre Baskerville Bold"/>
                <a:cs typeface="Libre Baskerville Bold"/>
                <a:sym typeface="Libre Baskerville Bold"/>
              </a:rPr>
              <a:t>DEFINITION</a:t>
            </a:r>
          </a:p>
          <a:p>
            <a:pPr algn="l" marL="709029" indent="-354515" lvl="1">
              <a:lnSpc>
                <a:spcPts val="8210"/>
              </a:lnSpc>
              <a:buFont typeface="Arial"/>
              <a:buChar char="•"/>
            </a:pPr>
            <a:r>
              <a:rPr lang="en-US" b="true" sz="3284" spc="249">
                <a:solidFill>
                  <a:srgbClr val="000000"/>
                </a:solidFill>
                <a:latin typeface="Libre Baskerville Bold"/>
                <a:ea typeface="Libre Baskerville Bold"/>
                <a:cs typeface="Libre Baskerville Bold"/>
                <a:sym typeface="Libre Baskerville Bold"/>
              </a:rPr>
              <a:t>USES</a:t>
            </a:r>
          </a:p>
          <a:p>
            <a:pPr algn="l" marL="709029" indent="-354515" lvl="1">
              <a:lnSpc>
                <a:spcPts val="8210"/>
              </a:lnSpc>
              <a:buFont typeface="Arial"/>
              <a:buChar char="•"/>
            </a:pPr>
            <a:r>
              <a:rPr lang="en-US" b="true" sz="3284" spc="249">
                <a:solidFill>
                  <a:srgbClr val="000000"/>
                </a:solidFill>
                <a:latin typeface="Libre Baskerville Bold"/>
                <a:ea typeface="Libre Baskerville Bold"/>
                <a:cs typeface="Libre Baskerville Bold"/>
                <a:sym typeface="Libre Baskerville Bold"/>
              </a:rPr>
              <a:t>TIME EXPRESSIONS </a:t>
            </a:r>
          </a:p>
          <a:p>
            <a:pPr algn="l" marL="709029" indent="-354515" lvl="1">
              <a:lnSpc>
                <a:spcPts val="8210"/>
              </a:lnSpc>
              <a:buFont typeface="Arial"/>
              <a:buChar char="•"/>
            </a:pPr>
            <a:r>
              <a:rPr lang="en-US" b="true" sz="3284" spc="249">
                <a:solidFill>
                  <a:srgbClr val="000000"/>
                </a:solidFill>
                <a:latin typeface="Libre Baskerville Bold"/>
                <a:ea typeface="Libre Baskerville Bold"/>
                <a:cs typeface="Libre Baskerville Bold"/>
                <a:sym typeface="Libre Baskerville Bold"/>
              </a:rPr>
              <a:t>STRUCTURES ( AFFIRMATICE; NEGATIVE;QUESTIONS)</a:t>
            </a:r>
          </a:p>
          <a:p>
            <a:pPr algn="l">
              <a:lnSpc>
                <a:spcPts val="8210"/>
              </a:lnSpc>
            </a:pPr>
          </a:p>
        </p:txBody>
      </p:sp>
      <p:sp>
        <p:nvSpPr>
          <p:cNvPr name="AutoShape 3" id="3"/>
          <p:cNvSpPr/>
          <p:nvPr/>
        </p:nvSpPr>
        <p:spPr>
          <a:xfrm rot="0">
            <a:off x="6280484" y="1028700"/>
            <a:ext cx="10978816" cy="0"/>
          </a:xfrm>
          <a:prstGeom prst="line">
            <a:avLst/>
          </a:prstGeom>
          <a:ln cap="flat" w="9525">
            <a:solidFill>
              <a:srgbClr val="BFBFB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 rot="0">
            <a:off x="6280484" y="2013492"/>
            <a:ext cx="10978816" cy="0"/>
          </a:xfrm>
          <a:prstGeom prst="line">
            <a:avLst/>
          </a:prstGeom>
          <a:ln cap="flat" w="9525">
            <a:solidFill>
              <a:srgbClr val="BFBFB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0" y="0"/>
            <a:ext cx="6135187" cy="10287000"/>
          </a:xfrm>
          <a:custGeom>
            <a:avLst/>
            <a:gdLst/>
            <a:ahLst/>
            <a:cxnLst/>
            <a:rect r="r" b="b" t="t" l="l"/>
            <a:pathLst>
              <a:path h="10287000" w="6135187">
                <a:moveTo>
                  <a:pt x="0" y="0"/>
                </a:moveTo>
                <a:lnTo>
                  <a:pt x="6135187" y="0"/>
                </a:lnTo>
                <a:lnTo>
                  <a:pt x="6135187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54167" t="0" r="0" b="-1183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280484" y="1028700"/>
            <a:ext cx="10978816" cy="1000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920"/>
              </a:lnSpc>
            </a:pPr>
            <a:r>
              <a:rPr lang="en-US" sz="6600" b="true">
                <a:solidFill>
                  <a:srgbClr val="000000"/>
                </a:solidFill>
                <a:latin typeface="Libre Baskerville Bold"/>
                <a:ea typeface="Libre Baskerville Bold"/>
                <a:cs typeface="Libre Baskerville Bold"/>
                <a:sym typeface="Libre Baskerville Bold"/>
              </a:rPr>
              <a:t> CONTENT</a:t>
            </a:r>
          </a:p>
        </p:txBody>
      </p:sp>
    </p:spTree>
  </p:cSld>
  <p:clrMapOvr>
    <a:masterClrMapping/>
  </p:clrMapOvr>
  <p:transition spd="slow">
    <p:push dir="l"/>
  </p:transition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028700" y="2013492"/>
            <a:ext cx="11707643" cy="0"/>
          </a:xfrm>
          <a:prstGeom prst="line">
            <a:avLst/>
          </a:prstGeom>
          <a:ln cap="flat" w="9525">
            <a:solidFill>
              <a:srgbClr val="BFBFB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12090420" y="0"/>
            <a:ext cx="6197580" cy="10337989"/>
          </a:xfrm>
          <a:custGeom>
            <a:avLst/>
            <a:gdLst/>
            <a:ahLst/>
            <a:cxnLst/>
            <a:rect r="r" b="b" t="t" l="l"/>
            <a:pathLst>
              <a:path h="10337989" w="6197580">
                <a:moveTo>
                  <a:pt x="0" y="0"/>
                </a:moveTo>
                <a:lnTo>
                  <a:pt x="6197580" y="0"/>
                </a:lnTo>
                <a:lnTo>
                  <a:pt x="6197580" y="10337989"/>
                </a:lnTo>
                <a:lnTo>
                  <a:pt x="0" y="1033798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344" t="0" r="-138774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743928" y="379095"/>
            <a:ext cx="11707643" cy="1346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280"/>
              </a:lnSpc>
            </a:pPr>
            <a:r>
              <a:rPr lang="en-US" sz="4800">
                <a:solidFill>
                  <a:srgbClr val="00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REGULAR AND IRREGULAR VERBS SPELLING RULES 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7371746" y="6090154"/>
            <a:ext cx="4347199" cy="4247835"/>
            <a:chOff x="0" y="0"/>
            <a:chExt cx="5796265" cy="5663780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0" y="899093"/>
              <a:ext cx="5796265" cy="467423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120"/>
                </a:lnSpc>
              </a:pPr>
              <a:r>
                <a:rPr lang="en-US" sz="2400">
                  <a:solidFill>
                    <a:srgbClr val="000000"/>
                  </a:solidFill>
                  <a:latin typeface="Libre Franklin Light"/>
                  <a:ea typeface="Libre Franklin Light"/>
                  <a:cs typeface="Libre Franklin Light"/>
                  <a:sym typeface="Libre Franklin Light"/>
                </a:rPr>
                <a:t>Each verb must be memorized</a:t>
              </a:r>
            </a:p>
            <a:p>
              <a:pPr algn="l">
                <a:lnSpc>
                  <a:spcPts val="3120"/>
                </a:lnSpc>
              </a:pPr>
            </a:p>
            <a:p>
              <a:pPr algn="l" marL="518160" indent="-259080" lvl="1">
                <a:lnSpc>
                  <a:spcPts val="3120"/>
                </a:lnSpc>
                <a:buFont typeface="Arial"/>
                <a:buChar char="•"/>
              </a:pPr>
              <a:r>
                <a:rPr lang="en-US" sz="2400">
                  <a:solidFill>
                    <a:srgbClr val="000000"/>
                  </a:solidFill>
                  <a:latin typeface="Libre Franklin Light"/>
                  <a:ea typeface="Libre Franklin Light"/>
                  <a:cs typeface="Libre Franklin Light"/>
                  <a:sym typeface="Libre Franklin Light"/>
                </a:rPr>
                <a:t>"go" → "went"</a:t>
              </a:r>
            </a:p>
            <a:p>
              <a:pPr algn="l" marL="518160" indent="-259080" lvl="1">
                <a:lnSpc>
                  <a:spcPts val="3120"/>
                </a:lnSpc>
                <a:buFont typeface="Arial"/>
                <a:buChar char="•"/>
              </a:pPr>
              <a:r>
                <a:rPr lang="en-US" sz="2400">
                  <a:solidFill>
                    <a:srgbClr val="000000"/>
                  </a:solidFill>
                  <a:latin typeface="Libre Franklin Light"/>
                  <a:ea typeface="Libre Franklin Light"/>
                  <a:cs typeface="Libre Franklin Light"/>
                  <a:sym typeface="Libre Franklin Light"/>
                </a:rPr>
                <a:t>"have" → "had"</a:t>
              </a:r>
            </a:p>
            <a:p>
              <a:pPr algn="l" marL="518160" indent="-259080" lvl="1">
                <a:lnSpc>
                  <a:spcPts val="3120"/>
                </a:lnSpc>
                <a:buFont typeface="Arial"/>
                <a:buChar char="•"/>
              </a:pPr>
              <a:r>
                <a:rPr lang="en-US" sz="2400">
                  <a:solidFill>
                    <a:srgbClr val="000000"/>
                  </a:solidFill>
                  <a:latin typeface="Libre Franklin Light"/>
                  <a:ea typeface="Libre Franklin Light"/>
                  <a:cs typeface="Libre Franklin Light"/>
                  <a:sym typeface="Libre Franklin Light"/>
                </a:rPr>
                <a:t>"eat" → "ate"</a:t>
              </a:r>
            </a:p>
            <a:p>
              <a:pPr algn="l" marL="518160" indent="-259080" lvl="1">
                <a:lnSpc>
                  <a:spcPts val="3120"/>
                </a:lnSpc>
                <a:buFont typeface="Arial"/>
                <a:buChar char="•"/>
              </a:pPr>
              <a:r>
                <a:rPr lang="en-US" sz="2400">
                  <a:solidFill>
                    <a:srgbClr val="000000"/>
                  </a:solidFill>
                  <a:latin typeface="Libre Franklin Light"/>
                  <a:ea typeface="Libre Franklin Light"/>
                  <a:cs typeface="Libre Franklin Light"/>
                  <a:sym typeface="Libre Franklin Light"/>
                </a:rPr>
                <a:t>"see" → "saw"</a:t>
              </a:r>
            </a:p>
            <a:p>
              <a:pPr algn="l">
                <a:lnSpc>
                  <a:spcPts val="3120"/>
                </a:lnSpc>
              </a:pPr>
            </a:p>
            <a:p>
              <a:pPr algn="l">
                <a:lnSpc>
                  <a:spcPts val="3120"/>
                </a:lnSpc>
              </a:pPr>
            </a:p>
            <a:p>
              <a:pPr algn="l">
                <a:lnSpc>
                  <a:spcPts val="3120"/>
                </a:lnSpc>
              </a:pP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0" y="-28575"/>
              <a:ext cx="5796265" cy="57933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542"/>
                </a:lnSpc>
              </a:pPr>
              <a:r>
                <a:rPr lang="en-US" sz="2724" b="true">
                  <a:solidFill>
                    <a:srgbClr val="4F8420"/>
                  </a:solidFill>
                  <a:latin typeface="Libre Baskerville Bold"/>
                  <a:ea typeface="Libre Baskerville Bold"/>
                  <a:cs typeface="Libre Baskerville Bold"/>
                  <a:sym typeface="Libre Baskerville Bold"/>
                </a:rPr>
                <a:t>IRREGULAR VERBS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743928" y="2287930"/>
            <a:ext cx="6258919" cy="3802224"/>
            <a:chOff x="0" y="0"/>
            <a:chExt cx="8345225" cy="5069632"/>
          </a:xfrm>
        </p:grpSpPr>
        <p:sp>
          <p:nvSpPr>
            <p:cNvPr name="TextBox 9" id="9"/>
            <p:cNvSpPr txBox="true"/>
            <p:nvPr/>
          </p:nvSpPr>
          <p:spPr>
            <a:xfrm rot="0">
              <a:off x="0" y="1050955"/>
              <a:ext cx="8345225" cy="363283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518160" indent="-259080" lvl="1">
                <a:lnSpc>
                  <a:spcPts val="3119"/>
                </a:lnSpc>
                <a:buFont typeface="Arial"/>
                <a:buChar char="•"/>
              </a:pPr>
              <a:r>
                <a:rPr lang="en-US" sz="2399">
                  <a:solidFill>
                    <a:srgbClr val="000000"/>
                  </a:solidFill>
                  <a:latin typeface="Libre Franklin Light"/>
                  <a:ea typeface="Libre Franklin Light"/>
                  <a:cs typeface="Libre Franklin Light"/>
                  <a:sym typeface="Libre Franklin Light"/>
                </a:rPr>
                <a:t>ending in a CVC, double the consonant before adding -ed (e.g., "hop" → "hopped").</a:t>
              </a:r>
            </a:p>
            <a:p>
              <a:pPr algn="l">
                <a:lnSpc>
                  <a:spcPts val="3119"/>
                </a:lnSpc>
              </a:pPr>
            </a:p>
            <a:p>
              <a:pPr algn="l" marL="518160" indent="-259080" lvl="1">
                <a:lnSpc>
                  <a:spcPts val="3119"/>
                </a:lnSpc>
                <a:buFont typeface="Arial"/>
                <a:buChar char="•"/>
              </a:pPr>
              <a:r>
                <a:rPr lang="en-US" sz="2399">
                  <a:solidFill>
                    <a:srgbClr val="000000"/>
                  </a:solidFill>
                  <a:latin typeface="Libre Franklin Light"/>
                  <a:ea typeface="Libre Franklin Light"/>
                  <a:cs typeface="Libre Franklin Light"/>
                  <a:sym typeface="Libre Franklin Light"/>
                </a:rPr>
                <a:t>ends in a consonant + y, change the y to i and add -ed (e.g., "study" → "studied").</a:t>
              </a:r>
            </a:p>
            <a:p>
              <a:pPr algn="l">
                <a:lnSpc>
                  <a:spcPts val="3119"/>
                </a:lnSpc>
              </a:pPr>
            </a:p>
          </p:txBody>
        </p:sp>
        <p:sp>
          <p:nvSpPr>
            <p:cNvPr name="TextBox 10" id="10"/>
            <p:cNvSpPr txBox="true"/>
            <p:nvPr/>
          </p:nvSpPr>
          <p:spPr>
            <a:xfrm rot="0">
              <a:off x="0" y="-38100"/>
              <a:ext cx="8345225" cy="66193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012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743928" y="4837833"/>
            <a:ext cx="6258919" cy="2895167"/>
            <a:chOff x="0" y="0"/>
            <a:chExt cx="8345225" cy="3860223"/>
          </a:xfrm>
        </p:grpSpPr>
        <p:sp>
          <p:nvSpPr>
            <p:cNvPr name="TextBox 12" id="12"/>
            <p:cNvSpPr txBox="true"/>
            <p:nvPr/>
          </p:nvSpPr>
          <p:spPr>
            <a:xfrm rot="0">
              <a:off x="0" y="-19050"/>
              <a:ext cx="8345225" cy="3932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469"/>
                </a:lnSpc>
              </a:pPr>
            </a:p>
          </p:txBody>
        </p:sp>
        <p:sp>
          <p:nvSpPr>
            <p:cNvPr name="TextBox 13" id="13"/>
            <p:cNvSpPr txBox="true"/>
            <p:nvPr/>
          </p:nvSpPr>
          <p:spPr>
            <a:xfrm rot="0">
              <a:off x="0" y="1116106"/>
              <a:ext cx="8345225" cy="259143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518160" indent="-259080" lvl="1">
                <a:lnSpc>
                  <a:spcPts val="3120"/>
                </a:lnSpc>
                <a:buFont typeface="Arial"/>
                <a:buChar char="•"/>
              </a:pPr>
              <a:r>
                <a:rPr lang="en-US" sz="2400">
                  <a:solidFill>
                    <a:srgbClr val="000000"/>
                  </a:solidFill>
                  <a:latin typeface="Libre Franklin Light"/>
                  <a:ea typeface="Libre Franklin Light"/>
                  <a:cs typeface="Libre Franklin Light"/>
                  <a:sym typeface="Libre Franklin Light"/>
                </a:rPr>
                <a:t>ends in -e, just add -d (e.g., "love" → "loved")</a:t>
              </a:r>
            </a:p>
            <a:p>
              <a:pPr algn="l">
                <a:lnSpc>
                  <a:spcPts val="3120"/>
                </a:lnSpc>
              </a:pPr>
            </a:p>
            <a:p>
              <a:pPr algn="l" marL="518160" indent="-259080" lvl="1">
                <a:lnSpc>
                  <a:spcPts val="3120"/>
                </a:lnSpc>
                <a:buFont typeface="Arial"/>
                <a:buChar char="•"/>
              </a:pPr>
              <a:r>
                <a:rPr lang="en-US" sz="2400">
                  <a:solidFill>
                    <a:srgbClr val="000000"/>
                  </a:solidFill>
                  <a:latin typeface="Libre Franklin Light"/>
                  <a:ea typeface="Libre Franklin Light"/>
                  <a:cs typeface="Libre Franklin Light"/>
                  <a:sym typeface="Libre Franklin Light"/>
                </a:rPr>
                <a:t>Add -ed to the base form of the verb.</a:t>
              </a:r>
            </a:p>
            <a:p>
              <a:pPr algn="l">
                <a:lnSpc>
                  <a:spcPts val="3120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743928" y="2240305"/>
            <a:ext cx="3859709" cy="4552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  <a:spcBef>
                <a:spcPct val="0"/>
              </a:spcBef>
            </a:pPr>
            <a:r>
              <a:rPr lang="en-US" b="true" sz="2699">
                <a:solidFill>
                  <a:srgbClr val="4F8420"/>
                </a:solidFill>
                <a:latin typeface="Libre Baskerville Bold"/>
                <a:ea typeface="Libre Baskerville Bold"/>
                <a:cs typeface="Libre Baskerville Bold"/>
                <a:sym typeface="Libre Baskerville Bold"/>
              </a:rPr>
              <a:t>REGULAR VERBS </a:t>
            </a:r>
          </a:p>
        </p:txBody>
      </p:sp>
    </p:spTree>
  </p:cSld>
  <p:clrMapOvr>
    <a:masterClrMapping/>
  </p:clrMapOvr>
  <p:transition spd="fast">
    <p:push dir="l"/>
  </p:transition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0423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028700" y="556957"/>
            <a:ext cx="16230600" cy="0"/>
          </a:xfrm>
          <a:prstGeom prst="line">
            <a:avLst/>
          </a:prstGeom>
          <a:ln cap="flat" w="9525">
            <a:solidFill>
              <a:srgbClr val="BFBFB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1028700" y="1528240"/>
            <a:ext cx="16230600" cy="0"/>
          </a:xfrm>
          <a:prstGeom prst="line">
            <a:avLst/>
          </a:prstGeom>
          <a:ln cap="flat" w="9525">
            <a:solidFill>
              <a:srgbClr val="BFBFB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7809451" y="1528240"/>
            <a:ext cx="9828123" cy="7890913"/>
            <a:chOff x="0" y="0"/>
            <a:chExt cx="7467600" cy="5995670"/>
          </a:xfrm>
        </p:grpSpPr>
        <p:sp>
          <p:nvSpPr>
            <p:cNvPr name="Freeform 5" id="5">
              <a:hlinkClick r:id="rId2" tooltip="https://test-english.com/grammar-points/a1/past-simple-regular-irregular/"/>
            </p:cNvPr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6" id="6">
              <a:hlinkClick r:id="rId3" tooltip="https://test-english.com/grammar-points/a1/past-simple-regular-irregular/"/>
            </p:cNvPr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7" id="7">
              <a:hlinkClick r:id="rId4" tooltip="https://test-english.com/grammar-points/a1/past-simple-regular-irregular/"/>
            </p:cNvPr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8" id="8">
              <a:hlinkClick r:id="rId5" tooltip="https://test-english.com/grammar-points/a1/past-simple-regular-irregular/"/>
            </p:cNvPr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6"/>
              <a:stretch>
                <a:fillRect l="-2205" t="0" r="-30528" b="-79307"/>
              </a:stretch>
            </a:blipFill>
          </p:spPr>
        </p:sp>
      </p:grpSp>
      <p:sp>
        <p:nvSpPr>
          <p:cNvPr name="TextBox 9" id="9"/>
          <p:cNvSpPr txBox="true"/>
          <p:nvPr/>
        </p:nvSpPr>
        <p:spPr>
          <a:xfrm rot="-2316327">
            <a:off x="490432" y="4573584"/>
            <a:ext cx="6651963" cy="1800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30"/>
              </a:lnSpc>
            </a:pPr>
            <a:r>
              <a:rPr lang="en-US" sz="3942">
                <a:solidFill>
                  <a:srgbClr val="F6F6F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Past Simple </a:t>
            </a:r>
          </a:p>
          <a:p>
            <a:pPr algn="ctr">
              <a:lnSpc>
                <a:spcPts val="4730"/>
              </a:lnSpc>
            </a:pPr>
            <a:r>
              <a:rPr lang="en-US" sz="3942">
                <a:solidFill>
                  <a:srgbClr val="F6F6F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Regular and irregular verbs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8700" y="584446"/>
            <a:ext cx="4238625" cy="8210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sz="4799">
                <a:solidFill>
                  <a:srgbClr val="F6F6F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ASSESMENT</a:t>
            </a:r>
          </a:p>
        </p:txBody>
      </p:sp>
    </p:spTree>
  </p:cSld>
  <p:clrMapOvr>
    <a:masterClrMapping/>
  </p:clrMapOvr>
  <p:transition spd="fast">
    <p:circle/>
  </p:transition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18432"/>
            <a:ext cx="17823860" cy="10305432"/>
          </a:xfrm>
          <a:custGeom>
            <a:avLst/>
            <a:gdLst/>
            <a:ahLst/>
            <a:cxnLst/>
            <a:rect r="r" b="b" t="t" l="l"/>
            <a:pathLst>
              <a:path h="10305432" w="17823860">
                <a:moveTo>
                  <a:pt x="0" y="0"/>
                </a:moveTo>
                <a:lnTo>
                  <a:pt x="17823860" y="0"/>
                </a:lnTo>
                <a:lnTo>
                  <a:pt x="17823860" y="10305432"/>
                </a:lnTo>
                <a:lnTo>
                  <a:pt x="0" y="1030543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 rot="0">
            <a:off x="1028700" y="1028700"/>
            <a:ext cx="11707643" cy="0"/>
          </a:xfrm>
          <a:prstGeom prst="line">
            <a:avLst/>
          </a:prstGeom>
          <a:ln cap="flat" w="9525">
            <a:solidFill>
              <a:srgbClr val="BFBFB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 rot="0">
            <a:off x="1028700" y="2013492"/>
            <a:ext cx="11707643" cy="0"/>
          </a:xfrm>
          <a:prstGeom prst="line">
            <a:avLst/>
          </a:prstGeom>
          <a:ln cap="flat" w="9525">
            <a:solidFill>
              <a:srgbClr val="BFBFB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13374319" y="122552"/>
            <a:ext cx="4913681" cy="10164448"/>
          </a:xfrm>
          <a:custGeom>
            <a:avLst/>
            <a:gdLst/>
            <a:ahLst/>
            <a:cxnLst/>
            <a:rect r="r" b="b" t="t" l="l"/>
            <a:pathLst>
              <a:path h="10164448" w="4913681">
                <a:moveTo>
                  <a:pt x="0" y="0"/>
                </a:moveTo>
                <a:lnTo>
                  <a:pt x="4913681" y="0"/>
                </a:lnTo>
                <a:lnTo>
                  <a:pt x="4913681" y="10164448"/>
                </a:lnTo>
                <a:lnTo>
                  <a:pt x="0" y="101644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9784" t="0" r="-19784" b="-1205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23890" y="122552"/>
            <a:ext cx="11199231" cy="3791406"/>
          </a:xfrm>
          <a:custGeom>
            <a:avLst/>
            <a:gdLst/>
            <a:ahLst/>
            <a:cxnLst/>
            <a:rect r="r" b="b" t="t" l="l"/>
            <a:pathLst>
              <a:path h="3791406" w="11199231">
                <a:moveTo>
                  <a:pt x="0" y="0"/>
                </a:moveTo>
                <a:lnTo>
                  <a:pt x="11199232" y="0"/>
                </a:lnTo>
                <a:lnTo>
                  <a:pt x="11199232" y="3791406"/>
                </a:lnTo>
                <a:lnTo>
                  <a:pt x="0" y="379140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2074359" y="6178959"/>
            <a:ext cx="8498293" cy="11601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07"/>
              </a:lnSpc>
            </a:pPr>
            <a:r>
              <a:rPr lang="en-US" sz="8097">
                <a:solidFill>
                  <a:srgbClr val="00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THANK YOU </a:t>
            </a:r>
          </a:p>
        </p:txBody>
      </p:sp>
    </p:spTree>
  </p:cSld>
  <p:clrMapOvr>
    <a:masterClrMapping/>
  </p:clrMapOvr>
  <p:transition spd="fast">
    <p:push dir="l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DAGY2ftfPRc</dc:identifier>
  <dcterms:modified xsi:type="dcterms:W3CDTF">2011-08-01T06:04:30Z</dcterms:modified>
  <cp:revision>1</cp:revision>
  <dc:title>SIMPLE PAST</dc:title>
</cp:coreProperties>
</file>